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:in und Datum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Autor:in und Datum</a:t>
            </a:r>
          </a:p>
        </p:txBody>
      </p:sp>
      <p:sp>
        <p:nvSpPr>
          <p:cNvPr id="12" name="Titel der Prä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13" name="Textebene 1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Foliennumm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fstellung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bene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Aufstellung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kt (groß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kte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Fakten</a:t>
            </a:r>
          </a:p>
        </p:txBody>
      </p:sp>
      <p:sp>
        <p:nvSpPr>
          <p:cNvPr id="107" name="Textebene 1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Quellenangabe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Quellenangabe</a:t>
            </a:r>
          </a:p>
        </p:txBody>
      </p:sp>
      <p:sp>
        <p:nvSpPr>
          <p:cNvPr id="116" name="Textebene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„Bemerkenswert“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chwarz-/Weißfoto eines futuristischen Apartmentgebäudes unter bewölktem Himmel aus niedrigem Blickwinkel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Schwarz-/Weißfoto eines modernen Bürogebäudes von außen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Schwarz-/Weißfoto eines modernen Gittermusters einer Gebäudearchitektur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chwarzweißfoto eines modernen Gebäudes aus niedrigem Blickwinkel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chwarz-/Weißfoto von Licht und Schatten auf einem Gebäud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el der Prä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23" name="Autor:in und Datum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Autor:in und Datum</a:t>
            </a:r>
          </a:p>
        </p:txBody>
      </p:sp>
      <p:sp>
        <p:nvSpPr>
          <p:cNvPr id="24" name="Textebene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Präsentationsuntertitel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 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olientitel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Folientitel</a:t>
            </a:r>
          </a:p>
        </p:txBody>
      </p:sp>
      <p:sp>
        <p:nvSpPr>
          <p:cNvPr id="33" name="Textebene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Folien-Untertitel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Schwarz-/Weißfoto von Schatten, die auf einen Betonbau geworfen werden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Folien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43" name="Folien-Untertitel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44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titel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61" name="Folien-Untertitel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62" name="Textebene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chwarzweiße Nahaufnahme einer komplexen Gebäudearchitektur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el des Abschnitts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Titel des Abschnitts</a:t>
            </a:r>
          </a:p>
        </p:txBody>
      </p:sp>
      <p:sp>
        <p:nvSpPr>
          <p:cNvPr id="72" name="Folien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olientitel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80" name="Folien-Untertitel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8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-Titel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Agenda-Titel</a:t>
            </a:r>
          </a:p>
        </p:txBody>
      </p:sp>
      <p:sp>
        <p:nvSpPr>
          <p:cNvPr id="89" name="Agenda-Untertitel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Agenda-Untertitel</a:t>
            </a:r>
          </a:p>
        </p:txBody>
      </p:sp>
      <p:sp>
        <p:nvSpPr>
          <p:cNvPr id="90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Agendathemen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Folientitel</a:t>
            </a:r>
          </a:p>
        </p:txBody>
      </p:sp>
      <p:sp>
        <p:nvSpPr>
          <p:cNvPr id="3" name="Textebene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Jan Röber, Max Heuser, Tim Loges - 24.03.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Jan Röber, Max Heuser, Tim Loges - 24.03.2023</a:t>
            </a:r>
          </a:p>
        </p:txBody>
      </p:sp>
      <p:sp>
        <p:nvSpPr>
          <p:cNvPr id="152" name="JaTiMa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JaTiMa</a:t>
            </a:r>
          </a:p>
        </p:txBody>
      </p:sp>
      <p:sp>
        <p:nvSpPr>
          <p:cNvPr id="153" name="Bewässerungssystem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Bewässerungssystem</a:t>
            </a:r>
          </a:p>
        </p:txBody>
      </p:sp>
      <p:sp>
        <p:nvSpPr>
          <p:cNvPr id="154" name="M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tory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Story 5</a:t>
            </a:r>
          </a:p>
        </p:txBody>
      </p:sp>
      <p:sp>
        <p:nvSpPr>
          <p:cNvPr id="197" name="User-Story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609303">
              <a:lnSpc>
                <a:spcPct val="80000"/>
              </a:lnSpc>
              <a:defRPr spc="-112" sz="5610"/>
            </a:lvl1pPr>
          </a:lstStyle>
          <a:p>
            <a:pPr/>
            <a:r>
              <a:t>User-Storys</a:t>
            </a:r>
          </a:p>
        </p:txBody>
      </p:sp>
      <p:sp>
        <p:nvSpPr>
          <p:cNvPr id="198" name="Als Hobbygärtner möchte ich eine automatische Bewässerung haben, damit meine Pflanzen immer ausreichend Feuchtigkeit haben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 Hobbygärtner möchte ich eine automatische Bewässerung haben, damit meine Pflanzen immer ausreichend Feuchtigkeit haben.</a:t>
            </a:r>
          </a:p>
        </p:txBody>
      </p:sp>
      <p:pic>
        <p:nvPicPr>
          <p:cNvPr id="199" name="Zustand7.pdf" descr="Zustand7.pdf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2096" t="10165" r="23926" b="55113"/>
          <a:stretch>
            <a:fillRect/>
          </a:stretch>
        </p:blipFill>
        <p:spPr>
          <a:xfrm>
            <a:off x="11551846" y="4409433"/>
            <a:ext cx="11622810" cy="4897133"/>
          </a:xfrm>
          <a:prstGeom prst="rect">
            <a:avLst/>
          </a:prstGeom>
        </p:spPr>
      </p:pic>
      <p:sp>
        <p:nvSpPr>
          <p:cNvPr id="200" name="T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Vor- und Nachte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Vor- und Nachteile</a:t>
            </a:r>
          </a:p>
        </p:txBody>
      </p:sp>
      <p:sp>
        <p:nvSpPr>
          <p:cNvPr id="203" name="M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Vor- und Nachte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Vor- und Nachteile</a:t>
            </a:r>
          </a:p>
        </p:txBody>
      </p:sp>
      <p:sp>
        <p:nvSpPr>
          <p:cNvPr id="206" name="JaTiM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JaTiMa</a:t>
            </a:r>
          </a:p>
        </p:txBody>
      </p:sp>
      <p:graphicFrame>
        <p:nvGraphicFramePr>
          <p:cNvPr id="207" name="Tabelle 1"/>
          <p:cNvGraphicFramePr/>
          <p:nvPr/>
        </p:nvGraphicFramePr>
        <p:xfrm>
          <a:off x="1258639" y="4254854"/>
          <a:ext cx="21983701" cy="825601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10985500"/>
                <a:gridCol w="10985500"/>
              </a:tblGrid>
              <a:tr h="10545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Vorteile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Nachteile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7188780">
                <a:tc>
                  <a:txBody>
                    <a:bodyPr/>
                    <a:lstStyle/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Ressourceneffizienter.</a:t>
                      </a:r>
                    </a:p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Man muss nicht vor Ort sein.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Verbraucht Strom</a:t>
                      </a:r>
                    </a:p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Der Schönheitsaspekt verschwindet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08" name="M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Funktion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Funktionen</a:t>
            </a:r>
          </a:p>
        </p:txBody>
      </p:sp>
      <p:sp>
        <p:nvSpPr>
          <p:cNvPr id="211" name="J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J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unktion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Funktionen</a:t>
            </a:r>
          </a:p>
        </p:txBody>
      </p:sp>
      <p:sp>
        <p:nvSpPr>
          <p:cNvPr id="214" name="JaTiM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JaTiMa</a:t>
            </a:r>
          </a:p>
        </p:txBody>
      </p:sp>
      <p:graphicFrame>
        <p:nvGraphicFramePr>
          <p:cNvPr id="215" name="Tabelle 1"/>
          <p:cNvGraphicFramePr/>
          <p:nvPr/>
        </p:nvGraphicFramePr>
        <p:xfrm>
          <a:off x="1258639" y="4254854"/>
          <a:ext cx="21983701" cy="825601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10985500"/>
                <a:gridCol w="10985500"/>
              </a:tblGrid>
              <a:tr h="8243311">
                <a:tc>
                  <a:txBody>
                    <a:bodyPr/>
                    <a:lstStyle/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Automatische Bewässerung</a:t>
                      </a:r>
                    </a:p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Erdeuchtigkeitsabfrage</a:t>
                      </a:r>
                    </a:p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Luftfeuchtigkeitsabfrage</a:t>
                      </a:r>
                    </a:p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Temperaturabfrage</a:t>
                      </a:r>
                    </a:p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Umgebungslichtabfrage</a:t>
                      </a:r>
                    </a:p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Wachstumslicht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LC - Display</a:t>
                      </a:r>
                    </a:p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Windows Anwendung zur Informationsübersicht</a:t>
                      </a:r>
                    </a:p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Web-Anwendung zum Informationsabruf</a:t>
                      </a:r>
                    </a:p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Eigenes Gehäuse</a:t>
                      </a:r>
                    </a:p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Drehgeber (nicht in Verwendung)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16" name="J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J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Komponent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Komponenten</a:t>
            </a:r>
          </a:p>
        </p:txBody>
      </p:sp>
      <p:sp>
        <p:nvSpPr>
          <p:cNvPr id="219" name="M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Komponent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Komponenten</a:t>
            </a:r>
          </a:p>
        </p:txBody>
      </p:sp>
      <p:sp>
        <p:nvSpPr>
          <p:cNvPr id="222" name="JaTiM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JaTiMa</a:t>
            </a:r>
          </a:p>
        </p:txBody>
      </p:sp>
      <p:graphicFrame>
        <p:nvGraphicFramePr>
          <p:cNvPr id="223" name="Tabelle 1"/>
          <p:cNvGraphicFramePr/>
          <p:nvPr/>
        </p:nvGraphicFramePr>
        <p:xfrm>
          <a:off x="1258639" y="4254854"/>
          <a:ext cx="21983701" cy="825601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10985500"/>
                <a:gridCol w="10985500"/>
              </a:tblGrid>
              <a:tr h="8243311">
                <a:tc>
                  <a:txBody>
                    <a:bodyPr/>
                    <a:lstStyle/>
                    <a:p>
                      <a:pPr marL="508000" indent="-5080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000"/>
                      </a:pPr>
                      <a:r>
                        <a:t>I2C LCD 16x2 - Anzeige</a:t>
                      </a:r>
                    </a:p>
                    <a:p>
                      <a:pPr marL="508000" indent="-5080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000"/>
                      </a:pPr>
                      <a:r>
                        <a:t>ESP32 - Mircocontrolle</a:t>
                      </a:r>
                    </a:p>
                    <a:p>
                      <a:pPr marL="508000" indent="-5080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000"/>
                      </a:pPr>
                      <a:r>
                        <a:t>BH1750 - Helligkeitssensor</a:t>
                      </a:r>
                    </a:p>
                    <a:p>
                      <a:pPr marL="508000" indent="-5080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000"/>
                      </a:pPr>
                      <a:r>
                        <a:t>GY-21 - Temperatur und Feuchtigkeitssensor</a:t>
                      </a:r>
                    </a:p>
                    <a:p>
                      <a:pPr marL="508000" indent="-5080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000"/>
                      </a:pPr>
                      <a:r>
                        <a:t>5V Lüfter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08000" indent="-5080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000"/>
                      </a:pPr>
                      <a:r>
                        <a:t>Analoger Erdfeuchtigkeitssensor</a:t>
                      </a:r>
                    </a:p>
                    <a:p>
                      <a:pPr marL="508000" indent="-5080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000"/>
                      </a:pPr>
                      <a:r>
                        <a:t>LED-Streifen</a:t>
                      </a:r>
                    </a:p>
                    <a:p>
                      <a:pPr marL="508000" indent="-5080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000"/>
                      </a:pPr>
                      <a:r>
                        <a:t>Spannungsbooster</a:t>
                      </a:r>
                    </a:p>
                    <a:p>
                      <a:pPr marL="508000" indent="-5080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000"/>
                      </a:pPr>
                      <a:r>
                        <a:t>5V Tauchwasserpumpe</a:t>
                      </a:r>
                    </a:p>
                    <a:p>
                      <a:pPr marL="508000" indent="-5080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000"/>
                      </a:pPr>
                      <a:r>
                        <a:t>Relais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24" name="M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chnologieschem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Technologieschema</a:t>
            </a:r>
          </a:p>
        </p:txBody>
      </p:sp>
      <p:sp>
        <p:nvSpPr>
          <p:cNvPr id="227" name="M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Bewaesserung1_Zeichenfläche 1.png" descr="Bewaesserung1_Zeichenfläche 1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4535" t="695" r="780" b="2399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30" name="M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>
                <a:solidFill>
                  <a:srgbClr val="000000"/>
                </a:solidFill>
              </a:defRPr>
            </a:lvl1pPr>
          </a:lstStyle>
          <a:p>
            <a:pPr/>
            <a:r>
              <a:t>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robleme und Lösung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Probleme und Lösungen</a:t>
            </a:r>
          </a:p>
        </p:txBody>
      </p:sp>
      <p:sp>
        <p:nvSpPr>
          <p:cNvPr id="233" name="J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J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57" name="JaTiMa - Bewässerungssyste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JaTiMa - Bewässerungssystem</a:t>
            </a:r>
          </a:p>
        </p:txBody>
      </p:sp>
      <p:sp>
        <p:nvSpPr>
          <p:cNvPr id="158" name="Einleitu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96408" indent="-896408" defTabSz="726440">
              <a:spcBef>
                <a:spcPts val="1500"/>
              </a:spcBef>
              <a:buSzPct val="100000"/>
              <a:buAutoNum type="arabicPeriod" startAt="1"/>
              <a:defRPr spc="-48" sz="4840"/>
            </a:pPr>
            <a:r>
              <a:t>Einleitung</a:t>
            </a:r>
          </a:p>
          <a:p>
            <a:pPr marL="896408" indent="-896408" defTabSz="726440">
              <a:spcBef>
                <a:spcPts val="1500"/>
              </a:spcBef>
              <a:buSzPct val="100000"/>
              <a:buAutoNum type="arabicPeriod" startAt="1"/>
              <a:defRPr spc="-48" sz="4840"/>
            </a:pPr>
            <a:r>
              <a:t>User-Storys</a:t>
            </a:r>
          </a:p>
          <a:p>
            <a:pPr marL="896408" indent="-896408" defTabSz="726440">
              <a:spcBef>
                <a:spcPts val="1500"/>
              </a:spcBef>
              <a:buSzPct val="100000"/>
              <a:buAutoNum type="arabicPeriod" startAt="1"/>
              <a:defRPr spc="-48" sz="4840"/>
            </a:pPr>
            <a:r>
              <a:t>Vorteile / Nachteile</a:t>
            </a:r>
          </a:p>
          <a:p>
            <a:pPr marL="896408" indent="-896408" defTabSz="726440">
              <a:spcBef>
                <a:spcPts val="1500"/>
              </a:spcBef>
              <a:buSzPct val="100000"/>
              <a:buAutoNum type="arabicPeriod" startAt="1"/>
              <a:defRPr spc="-48" sz="4840"/>
            </a:pPr>
            <a:r>
              <a:t>Funktionen</a:t>
            </a:r>
          </a:p>
          <a:p>
            <a:pPr marL="896408" indent="-896408" defTabSz="726440">
              <a:spcBef>
                <a:spcPts val="1500"/>
              </a:spcBef>
              <a:buSzPct val="100000"/>
              <a:buAutoNum type="arabicPeriod" startAt="1"/>
              <a:defRPr spc="-48" sz="4840"/>
            </a:pPr>
            <a:r>
              <a:t>Komponenten</a:t>
            </a:r>
          </a:p>
          <a:p>
            <a:pPr marL="896408" indent="-896408" defTabSz="726440">
              <a:spcBef>
                <a:spcPts val="1500"/>
              </a:spcBef>
              <a:buSzPct val="100000"/>
              <a:buAutoNum type="arabicPeriod" startAt="1"/>
              <a:defRPr spc="-48" sz="4840"/>
            </a:pPr>
            <a:r>
              <a:t>Technologieschema</a:t>
            </a:r>
          </a:p>
          <a:p>
            <a:pPr marL="896408" indent="-896408" defTabSz="726440">
              <a:spcBef>
                <a:spcPts val="1500"/>
              </a:spcBef>
              <a:buSzPct val="100000"/>
              <a:buAutoNum type="arabicPeriod" startAt="1"/>
              <a:defRPr spc="-48" sz="4840"/>
            </a:pPr>
            <a:r>
              <a:t>Probleme und Lösungen</a:t>
            </a:r>
          </a:p>
          <a:p>
            <a:pPr marL="896408" indent="-896408" defTabSz="726440">
              <a:spcBef>
                <a:spcPts val="1500"/>
              </a:spcBef>
              <a:buSzPct val="100000"/>
              <a:buAutoNum type="arabicPeriod" startAt="1"/>
              <a:defRPr spc="-48" sz="4840"/>
            </a:pPr>
            <a:r>
              <a:t>Ein bisschen Code</a:t>
            </a:r>
          </a:p>
          <a:p>
            <a:pPr marL="896408" indent="-896408" defTabSz="726440">
              <a:spcBef>
                <a:spcPts val="1500"/>
              </a:spcBef>
              <a:buSzPct val="100000"/>
              <a:buAutoNum type="arabicPeriod" startAt="1"/>
              <a:defRPr spc="-48" sz="4840"/>
            </a:pPr>
            <a:r>
              <a:t>Demo</a:t>
            </a:r>
          </a:p>
        </p:txBody>
      </p:sp>
      <p:sp>
        <p:nvSpPr>
          <p:cNvPr id="159" name="M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roblem 1 - Strom und s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 1 - Strom und so</a:t>
            </a:r>
          </a:p>
        </p:txBody>
      </p:sp>
      <p:sp>
        <p:nvSpPr>
          <p:cNvPr id="236" name="Probleme und Lösung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Probleme</a:t>
            </a:r>
            <a:r>
              <a:rPr b="0"/>
              <a:t> und Lösungen</a:t>
            </a:r>
          </a:p>
        </p:txBody>
      </p:sp>
      <p:sp>
        <p:nvSpPr>
          <p:cNvPr id="237" name="Beim schalten der Pumpe, ist die Gesamte I2C Umgebung zusammengebrochen und musste vollständig neugestartet werde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Beim schalten der Pumpe, ist die Gesamte I2C Umgebung zusammengebrochen und musste vollständig neugestartet werden.</a:t>
            </a:r>
          </a:p>
          <a:p>
            <a:pPr/>
            <a:r>
              <a:t>Betroffen waren:</a:t>
            </a:r>
          </a:p>
          <a:p>
            <a:pPr lvl="1"/>
            <a:r>
              <a:t>Display</a:t>
            </a:r>
          </a:p>
          <a:p>
            <a:pPr lvl="1"/>
            <a:r>
              <a:t>Temperatur- / Feuchtigkeits- und Helligkeitssensor</a:t>
            </a:r>
          </a:p>
        </p:txBody>
      </p:sp>
      <p:pic>
        <p:nvPicPr>
          <p:cNvPr id="238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6340" y="9560085"/>
            <a:ext cx="13575550" cy="4213103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J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J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roblem 1 - Strom und s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 1 - Strom und so</a:t>
            </a:r>
          </a:p>
        </p:txBody>
      </p:sp>
      <p:sp>
        <p:nvSpPr>
          <p:cNvPr id="242" name="Probleme und Lösung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b="0"/>
              <a:t>Probleme und </a:t>
            </a:r>
            <a:r>
              <a:t>Lösungen</a:t>
            </a:r>
          </a:p>
        </p:txBody>
      </p:sp>
      <p:sp>
        <p:nvSpPr>
          <p:cNvPr id="243" name="Externe Stromversorgung für die Pump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Externe Stromversorgung für die Pumpe</a:t>
            </a:r>
          </a:p>
          <a:p>
            <a:pPr/>
            <a:r>
              <a:t>Pumpe zieht beim einschalten mehr als die vom Controller unterstützten 1,2A?</a:t>
            </a:r>
          </a:p>
        </p:txBody>
      </p:sp>
      <p:pic>
        <p:nvPicPr>
          <p:cNvPr id="244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64057" y="6711371"/>
            <a:ext cx="6717995" cy="631738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J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J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roblem 2 - Kein „Nullpunkt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 2 - Kein „Nullpunkt“</a:t>
            </a:r>
          </a:p>
        </p:txBody>
      </p:sp>
      <p:sp>
        <p:nvSpPr>
          <p:cNvPr id="248" name="Probleme und Lösung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Probleme</a:t>
            </a:r>
            <a:r>
              <a:rPr b="0"/>
              <a:t> und Lösungen</a:t>
            </a:r>
          </a:p>
        </p:txBody>
      </p:sp>
      <p:sp>
        <p:nvSpPr>
          <p:cNvPr id="249" name="Wir hatten keine „Normalwerte“ für die jeweiligen Sensordate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Wir hatten keine „Normalwerte“ für die jeweiligen Sensordaten.</a:t>
            </a:r>
          </a:p>
          <a:p>
            <a:pPr/>
            <a:r>
              <a:t>Unwissenheit ob die Angezeigten Daten Sinn ergeben.</a:t>
            </a:r>
          </a:p>
          <a:p>
            <a:pPr/>
            <a:r>
              <a:t>Unwissenheit ob eine Pflanze unter den Umständen wachsen kann.</a:t>
            </a:r>
          </a:p>
        </p:txBody>
      </p:sp>
      <p:sp>
        <p:nvSpPr>
          <p:cNvPr id="250" name="T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roblem 2 - Kein „Nullpunkt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 2 - Kein „Nullpunkt“</a:t>
            </a:r>
          </a:p>
        </p:txBody>
      </p:sp>
      <p:sp>
        <p:nvSpPr>
          <p:cNvPr id="253" name="Probleme und Lösung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b="0"/>
              <a:t>Probleme und </a:t>
            </a:r>
            <a:r>
              <a:t>Lösungen</a:t>
            </a:r>
          </a:p>
        </p:txBody>
      </p:sp>
      <p:sp>
        <p:nvSpPr>
          <p:cNvPr id="254" name="Viel Herumprobiere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Viel Herumprobieren.</a:t>
            </a:r>
          </a:p>
          <a:p>
            <a:pPr/>
            <a:r>
              <a:t>Raumthermometer für die Temperaturdaten.</a:t>
            </a:r>
          </a:p>
          <a:p>
            <a:pPr/>
            <a:r>
              <a:t>Feuchtigkeit und Helligkeit konnten so nicht Verifiziert werden.</a:t>
            </a:r>
          </a:p>
        </p:txBody>
      </p:sp>
      <p:sp>
        <p:nvSpPr>
          <p:cNvPr id="255" name="T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roblem 3 - WaRuM gEhTs NiCh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 3 - WaRuM gEhTs NiChT?</a:t>
            </a:r>
          </a:p>
        </p:txBody>
      </p:sp>
      <p:sp>
        <p:nvSpPr>
          <p:cNvPr id="258" name="Probleme und Lösung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Probleme</a:t>
            </a:r>
            <a:r>
              <a:rPr b="0"/>
              <a:t> und Lösungen</a:t>
            </a:r>
          </a:p>
        </p:txBody>
      </p:sp>
      <p:sp>
        <p:nvSpPr>
          <p:cNvPr id="259" name="Das verhalten des Controllers hat sich nicht nicht verändert, obwohl mehrfach neuer Programmcode aufgespielt wurde.…"/>
          <p:cNvSpPr txBox="1"/>
          <p:nvPr>
            <p:ph type="body" idx="1"/>
          </p:nvPr>
        </p:nvSpPr>
        <p:spPr>
          <a:xfrm>
            <a:off x="1206500" y="4248504"/>
            <a:ext cx="17813814" cy="8256012"/>
          </a:xfrm>
          <a:prstGeom prst="rect">
            <a:avLst/>
          </a:prstGeom>
        </p:spPr>
        <p:txBody>
          <a:bodyPr/>
          <a:lstStyle/>
          <a:p>
            <a:pPr/>
            <a:r>
              <a:t>Das verhalten des Controllers hat sich nicht nicht verändert, obwohl mehrfach neuer Programmcode aufgespielt wurde.</a:t>
            </a:r>
          </a:p>
          <a:p>
            <a:pPr/>
            <a:r>
              <a:t>Viel zeit ist vergangen, da es vermeintlich „plötzlich“ nicht mehr funktioniert hat.</a:t>
            </a:r>
          </a:p>
        </p:txBody>
      </p:sp>
      <p:pic>
        <p:nvPicPr>
          <p:cNvPr id="260" name="Bild" descr="Bild"/>
          <p:cNvPicPr>
            <a:picLocks noChangeAspect="1"/>
          </p:cNvPicPr>
          <p:nvPr/>
        </p:nvPicPr>
        <p:blipFill>
          <a:blip r:embed="rId2">
            <a:extLst/>
          </a:blip>
          <a:srcRect l="0" t="0" r="0" b="49971"/>
          <a:stretch>
            <a:fillRect/>
          </a:stretch>
        </p:blipFill>
        <p:spPr>
          <a:xfrm>
            <a:off x="16513948" y="8490248"/>
            <a:ext cx="7707560" cy="5014473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J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J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roblem 3 - WaRuM gEhTs NiCh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 3 - WaRuM gEhTs NiChT?</a:t>
            </a:r>
          </a:p>
        </p:txBody>
      </p:sp>
      <p:sp>
        <p:nvSpPr>
          <p:cNvPr id="264" name="Probleme und Lösung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b="0"/>
              <a:t>Probleme und </a:t>
            </a:r>
            <a:r>
              <a:t>Lösungen</a:t>
            </a:r>
          </a:p>
        </p:txBody>
      </p:sp>
      <p:sp>
        <p:nvSpPr>
          <p:cNvPr id="265" name="Ich hatte mir einen Lüfter für den Löt-Dampf gebaut. Dieser war ebenfalls per USB an den Computer angeschlossen… scheinbar habe ich den Programmcode die ganze Zeit auf diesen geschriebe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Ich hatte mir einen Lüfter für den Löt-Dampf gebaut. Dieser war ebenfalls per USB an den Computer angeschlossen… scheinbar habe ich den Programmcode die ganze Zeit auf diesen geschrieben.</a:t>
            </a:r>
          </a:p>
          <a:p>
            <a:pPr/>
            <a:r>
              <a:t>Überprüft immer erstmal den Upload Port!</a:t>
            </a:r>
          </a:p>
        </p:txBody>
      </p:sp>
      <p:pic>
        <p:nvPicPr>
          <p:cNvPr id="266" name="Bild" descr="Bild"/>
          <p:cNvPicPr>
            <a:picLocks noChangeAspect="1"/>
          </p:cNvPicPr>
          <p:nvPr/>
        </p:nvPicPr>
        <p:blipFill>
          <a:blip r:embed="rId2">
            <a:extLst/>
          </a:blip>
          <a:srcRect l="0" t="49582" r="0" b="388"/>
          <a:stretch>
            <a:fillRect/>
          </a:stretch>
        </p:blipFill>
        <p:spPr>
          <a:xfrm>
            <a:off x="16513948" y="8490248"/>
            <a:ext cx="7707560" cy="5014473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J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J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Ein bisschen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 bisschen Code</a:t>
            </a:r>
          </a:p>
        </p:txBody>
      </p:sp>
      <p:sp>
        <p:nvSpPr>
          <p:cNvPr id="270" name="J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J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mperatur Ausgab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Temperatur Ausgabe</a:t>
            </a:r>
          </a:p>
        </p:txBody>
      </p:sp>
      <p:sp>
        <p:nvSpPr>
          <p:cNvPr id="273" name="Cod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Code</a:t>
            </a:r>
          </a:p>
        </p:txBody>
      </p:sp>
      <p:pic>
        <p:nvPicPr>
          <p:cNvPr id="274" name="Bild" descr="Bild"/>
          <p:cNvPicPr>
            <a:picLocks noChangeAspect="1"/>
          </p:cNvPicPr>
          <p:nvPr/>
        </p:nvPicPr>
        <p:blipFill>
          <a:blip r:embed="rId2">
            <a:extLst/>
          </a:blip>
          <a:srcRect l="0" t="468" r="0" b="83692"/>
          <a:stretch>
            <a:fillRect/>
          </a:stretch>
        </p:blipFill>
        <p:spPr>
          <a:xfrm>
            <a:off x="3797498" y="3196921"/>
            <a:ext cx="16788984" cy="2644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76860" y="6318222"/>
            <a:ext cx="6293919" cy="4815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66358" y="6332909"/>
            <a:ext cx="9998146" cy="2554272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J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J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mperatur Ausgab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Temperatur Ausgabe</a:t>
            </a:r>
          </a:p>
        </p:txBody>
      </p:sp>
      <p:sp>
        <p:nvSpPr>
          <p:cNvPr id="280" name="Cod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Code</a:t>
            </a:r>
          </a:p>
        </p:txBody>
      </p:sp>
      <p:pic>
        <p:nvPicPr>
          <p:cNvPr id="281" name="Bild" descr="Bild"/>
          <p:cNvPicPr>
            <a:picLocks noChangeAspect="1"/>
          </p:cNvPicPr>
          <p:nvPr/>
        </p:nvPicPr>
        <p:blipFill>
          <a:blip r:embed="rId2">
            <a:extLst/>
          </a:blip>
          <a:srcRect l="0" t="12054" r="0" b="1117"/>
          <a:stretch>
            <a:fillRect/>
          </a:stretch>
        </p:blipFill>
        <p:spPr>
          <a:xfrm>
            <a:off x="6299001" y="3288770"/>
            <a:ext cx="11785828" cy="10175562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J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J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LCD-Snipp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LCD-Snippet</a:t>
            </a:r>
          </a:p>
        </p:txBody>
      </p:sp>
      <p:sp>
        <p:nvSpPr>
          <p:cNvPr id="285" name="Cod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Code</a:t>
            </a:r>
          </a:p>
        </p:txBody>
      </p:sp>
      <p:pic>
        <p:nvPicPr>
          <p:cNvPr id="286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9199" y="3813310"/>
            <a:ext cx="17045602" cy="91264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J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J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Einleit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Einleitung</a:t>
            </a:r>
          </a:p>
        </p:txBody>
      </p:sp>
      <p:sp>
        <p:nvSpPr>
          <p:cNvPr id="162" name="M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Web-Socket und JS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Web-Socket und JSON</a:t>
            </a:r>
          </a:p>
        </p:txBody>
      </p:sp>
      <p:sp>
        <p:nvSpPr>
          <p:cNvPr id="290" name="Cod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Code</a:t>
            </a:r>
          </a:p>
        </p:txBody>
      </p:sp>
      <p:pic>
        <p:nvPicPr>
          <p:cNvPr id="291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1578" y="2770297"/>
            <a:ext cx="13100844" cy="10539376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J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J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sp>
        <p:nvSpPr>
          <p:cNvPr id="295" name="A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Danke für eure Aufmerksamkeit :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Danke für eure Aufmerksamkeit :)</a:t>
            </a:r>
          </a:p>
        </p:txBody>
      </p:sp>
      <p:sp>
        <p:nvSpPr>
          <p:cNvPr id="298" name="M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Einleit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Einleitung</a:t>
            </a:r>
          </a:p>
        </p:txBody>
      </p:sp>
      <p:sp>
        <p:nvSpPr>
          <p:cNvPr id="165" name="JaTiM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JaTiMa</a:t>
            </a:r>
          </a:p>
        </p:txBody>
      </p:sp>
      <p:sp>
        <p:nvSpPr>
          <p:cNvPr id="166" name="Aufgabenstellu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Aufgabenstellung</a:t>
            </a:r>
          </a:p>
          <a:p>
            <a:pPr lvl="1"/>
            <a:r>
              <a:t>Konzeption und Umsetzung eines automatischen Gewächshaus.</a:t>
            </a:r>
          </a:p>
          <a:p>
            <a:pPr/>
            <a:r>
              <a:t>Lernen im Team</a:t>
            </a:r>
          </a:p>
        </p:txBody>
      </p:sp>
      <p:sp>
        <p:nvSpPr>
          <p:cNvPr id="167" name="M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User-Stor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User-Storys</a:t>
            </a:r>
          </a:p>
        </p:txBody>
      </p:sp>
      <p:sp>
        <p:nvSpPr>
          <p:cNvPr id="170" name="T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tory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Story 1</a:t>
            </a:r>
          </a:p>
        </p:txBody>
      </p:sp>
      <p:sp>
        <p:nvSpPr>
          <p:cNvPr id="173" name="User-Story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609303">
              <a:lnSpc>
                <a:spcPct val="80000"/>
              </a:lnSpc>
              <a:defRPr spc="-112" sz="5610"/>
            </a:lvl1pPr>
          </a:lstStyle>
          <a:p>
            <a:pPr/>
            <a:r>
              <a:t>User-Storys</a:t>
            </a:r>
          </a:p>
        </p:txBody>
      </p:sp>
      <p:sp>
        <p:nvSpPr>
          <p:cNvPr id="174" name="Als User möchte ich die Temperatur einsehen, um genau über die Temperatur im Gewächshaus informiert zu sein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 User möchte ich die Temperatur einsehen, um genau über die Temperatur im Gewächshaus informiert zu sein. </a:t>
            </a:r>
          </a:p>
        </p:txBody>
      </p:sp>
      <p:pic>
        <p:nvPicPr>
          <p:cNvPr id="175" name="Zustand1.pdf" descr="Zustand1.pdf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6652" t="14633" r="41213" b="42012"/>
          <a:stretch>
            <a:fillRect/>
          </a:stretch>
        </p:blipFill>
        <p:spPr>
          <a:xfrm>
            <a:off x="11612503" y="2264038"/>
            <a:ext cx="11501497" cy="9187924"/>
          </a:xfrm>
          <a:prstGeom prst="rect">
            <a:avLst/>
          </a:prstGeom>
        </p:spPr>
      </p:pic>
      <p:sp>
        <p:nvSpPr>
          <p:cNvPr id="176" name="T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tory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Story 2</a:t>
            </a:r>
          </a:p>
        </p:txBody>
      </p:sp>
      <p:sp>
        <p:nvSpPr>
          <p:cNvPr id="179" name="User-Story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609303">
              <a:lnSpc>
                <a:spcPct val="80000"/>
              </a:lnSpc>
              <a:defRPr spc="-112" sz="5610"/>
            </a:lvl1pPr>
          </a:lstStyle>
          <a:p>
            <a:pPr/>
            <a:r>
              <a:t>User-Storys</a:t>
            </a:r>
          </a:p>
        </p:txBody>
      </p:sp>
      <p:sp>
        <p:nvSpPr>
          <p:cNvPr id="180" name="Als Hobbygärtner möchte ich, dass mein Gewächshaus gelüftet werden kann, um die Luftfeuchtigkeit kontrollieren zu können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 Hobbygärtner möchte ich, dass mein Gewächshaus gelüftet werden kann, um die Luftfeuchtigkeit kontrollieren zu können. </a:t>
            </a:r>
          </a:p>
          <a:p>
            <a:pPr/>
            <a:r>
              <a:t>Ich als Kunde möchte, dass die Temperatur automatisch reguliert wird, damit ich mich nicht um meine Pflanzen kümmern muss.</a:t>
            </a:r>
          </a:p>
        </p:txBody>
      </p:sp>
      <p:pic>
        <p:nvPicPr>
          <p:cNvPr id="181" name="Zustand2und3.pdf" descr="Zustand2und3.pdf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2672" t="13742" r="30468" b="54453"/>
          <a:stretch>
            <a:fillRect/>
          </a:stretch>
        </p:blipFill>
        <p:spPr>
          <a:xfrm>
            <a:off x="11612503" y="4360678"/>
            <a:ext cx="11501497" cy="4994644"/>
          </a:xfrm>
          <a:prstGeom prst="rect">
            <a:avLst/>
          </a:prstGeom>
        </p:spPr>
      </p:pic>
      <p:sp>
        <p:nvSpPr>
          <p:cNvPr id="182" name="T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tory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Story 3</a:t>
            </a:r>
          </a:p>
        </p:txBody>
      </p:sp>
      <p:sp>
        <p:nvSpPr>
          <p:cNvPr id="185" name="User-Story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609303">
              <a:lnSpc>
                <a:spcPct val="80000"/>
              </a:lnSpc>
              <a:defRPr spc="-112" sz="5610"/>
            </a:lvl1pPr>
          </a:lstStyle>
          <a:p>
            <a:pPr/>
            <a:r>
              <a:t>User-Storys</a:t>
            </a:r>
          </a:p>
        </p:txBody>
      </p:sp>
      <p:sp>
        <p:nvSpPr>
          <p:cNvPr id="186" name="Als User möchte ich am Computer eine Übersicht der Status per USB haben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 User möchte ich am Computer eine Übersicht der Status per USB haben </a:t>
            </a:r>
          </a:p>
        </p:txBody>
      </p:sp>
      <p:pic>
        <p:nvPicPr>
          <p:cNvPr id="187" name="Zustand5.pdf" descr="Zustand5.pdf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31126" t="10026" r="27507" b="56639"/>
          <a:stretch>
            <a:fillRect/>
          </a:stretch>
        </p:blipFill>
        <p:spPr>
          <a:xfrm>
            <a:off x="11551846" y="3222349"/>
            <a:ext cx="11622810" cy="7271301"/>
          </a:xfrm>
          <a:prstGeom prst="rect">
            <a:avLst/>
          </a:prstGeom>
        </p:spPr>
      </p:pic>
      <p:sp>
        <p:nvSpPr>
          <p:cNvPr id="188" name="T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tory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Story 4</a:t>
            </a:r>
          </a:p>
        </p:txBody>
      </p:sp>
      <p:sp>
        <p:nvSpPr>
          <p:cNvPr id="191" name="User-Story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609303">
              <a:lnSpc>
                <a:spcPct val="80000"/>
              </a:lnSpc>
              <a:defRPr spc="-112" sz="5610"/>
            </a:lvl1pPr>
          </a:lstStyle>
          <a:p>
            <a:pPr/>
            <a:r>
              <a:t>User-Storys</a:t>
            </a:r>
          </a:p>
        </p:txBody>
      </p:sp>
      <p:sp>
        <p:nvSpPr>
          <p:cNvPr id="192" name="Als User möchte ich die Erdfeuchtigkeit sehen können, um die korrekt Automatische Bewässerung nachvollziehen zu können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 User möchte ich die Erdfeuchtigkeit sehen können, um die korrekt Automatische Bewässerung nachvollziehen zu können </a:t>
            </a:r>
          </a:p>
        </p:txBody>
      </p:sp>
      <p:pic>
        <p:nvPicPr>
          <p:cNvPr id="193" name="Zustand6.pdf" descr="Zustand6.pdf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2324" t="13745" r="32715" b="49080"/>
          <a:stretch>
            <a:fillRect/>
          </a:stretch>
        </p:blipFill>
        <p:spPr>
          <a:xfrm>
            <a:off x="11551846" y="3127483"/>
            <a:ext cx="11622810" cy="7461033"/>
          </a:xfrm>
          <a:prstGeom prst="rect">
            <a:avLst/>
          </a:prstGeom>
        </p:spPr>
      </p:pic>
      <p:sp>
        <p:nvSpPr>
          <p:cNvPr id="194" name="T"/>
          <p:cNvSpPr txBox="1"/>
          <p:nvPr/>
        </p:nvSpPr>
        <p:spPr>
          <a:xfrm>
            <a:off x="22613966" y="489808"/>
            <a:ext cx="1066514" cy="140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